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78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1" name="chimes.wav"/>
          </p:stSnd>
        </p:sndAc>
      </p:transition>
    </mc:Choice>
    <mc:Fallback>
      <p:transition spd="slow">
        <p:fade/>
        <p:sndAc>
          <p:stSnd>
            <p:snd r:embed="rId1" name="chimes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54E64BD9-74CC-44DC-9EFA-C1462F9C0846}" type="datetimeFigureOut">
              <a:rPr lang="en-US" smtClean="0"/>
              <a:t>2/15/2011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4FA7D0C0-3E5B-4F54-AAA7-7A20E2999BEA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13" name="chimes.wav"/>
          </p:stSnd>
        </p:sndAc>
      </p:transition>
    </mc:Choice>
    <mc:Fallback>
      <p:transition spd="slow">
        <p:fade/>
        <p:sndAc>
          <p:stSnd>
            <p:snd r:embed="rId13" name="chimes.wav"/>
          </p:stSnd>
        </p:sndAc>
      </p:transition>
    </mc:Fallback>
  </mc:AlternateConten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04800"/>
            <a:ext cx="86106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Descartes sees that his radical doubt together with his analysis of the cogito leaves something very important out of the picture…. Namely everything but Descartes himself. </a:t>
            </a:r>
          </a:p>
          <a:p>
            <a:r>
              <a:rPr lang="en-US" dirty="0" smtClean="0"/>
              <a:t>To short-circuit the doubt he requires a kindly god and the magical ability to know as well as god what is good for man in the way of knowledge.</a:t>
            </a:r>
          </a:p>
          <a:p>
            <a:r>
              <a:rPr lang="en-US" dirty="0" smtClean="0"/>
              <a:t>Even if we accept this we are still a long way from certainty that “potatoes snore.” is false.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Hello ? Is there anybody out there 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518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52426" y="1066800"/>
            <a:ext cx="8334374" cy="5791200"/>
          </a:xfrm>
        </p:spPr>
        <p:txBody>
          <a:bodyPr>
            <a:norm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Other properties of mind (not derived from the world nor attributable to the evil genius, thank god) on which to discover the world include:</a:t>
            </a:r>
          </a:p>
          <a:p>
            <a:pPr marL="457200" lvl="1" indent="-285750"/>
            <a:r>
              <a:rPr lang="en-US" sz="2000" dirty="0" smtClean="0"/>
              <a:t>The idea of imperfect selfhood</a:t>
            </a:r>
          </a:p>
          <a:p>
            <a:pPr marL="630238" lvl="2" indent="-285750"/>
            <a:r>
              <a:rPr lang="en-US" sz="2000" dirty="0" smtClean="0"/>
              <a:t>If I can doubt I must be imperfect.</a:t>
            </a:r>
          </a:p>
          <a:p>
            <a:pPr marL="457200" lvl="1" indent="-285750"/>
            <a:r>
              <a:rPr lang="en-US" sz="2000" dirty="0" smtClean="0"/>
              <a:t>The idea of sameness</a:t>
            </a:r>
          </a:p>
          <a:p>
            <a:pPr marL="457200" lvl="1" indent="-285750"/>
            <a:r>
              <a:rPr lang="en-US" sz="2000" dirty="0" smtClean="0"/>
              <a:t>The idea of substance or thingness,</a:t>
            </a:r>
          </a:p>
          <a:p>
            <a:pPr marL="630238" lvl="2" indent="-285750"/>
            <a:r>
              <a:rPr lang="en-US" sz="2000" dirty="0" smtClean="0"/>
              <a:t>e.g., though wax changes form under heat or pressure it’s still wax.</a:t>
            </a:r>
          </a:p>
          <a:p>
            <a:pPr marL="457200" lvl="1" indent="-285750"/>
            <a:r>
              <a:rPr lang="en-US" sz="2000" dirty="0"/>
              <a:t>Sensory qualia such as sound, color, </a:t>
            </a:r>
            <a:r>
              <a:rPr lang="en-US" sz="2000" dirty="0" smtClean="0"/>
              <a:t>taste, warmth, etc. </a:t>
            </a:r>
            <a:r>
              <a:rPr lang="en-US" sz="2000" dirty="0"/>
              <a:t>are asserted to be </a:t>
            </a:r>
            <a:r>
              <a:rPr lang="en-US" sz="2000" dirty="0" smtClean="0"/>
              <a:t> </a:t>
            </a:r>
            <a:r>
              <a:rPr lang="en-US" sz="2000" dirty="0"/>
              <a:t>mental properties. </a:t>
            </a:r>
            <a:endParaRPr lang="en-US" sz="2000" dirty="0" smtClean="0"/>
          </a:p>
          <a:p>
            <a:pPr marL="803275" lvl="3" indent="-285750"/>
            <a:r>
              <a:rPr lang="en-US" sz="2000" dirty="0" smtClean="0"/>
              <a:t>It’s a separate step to get from raw sensation to stuff of the world.</a:t>
            </a:r>
            <a:endParaRPr lang="en-US" sz="2000" dirty="0"/>
          </a:p>
          <a:p>
            <a:pPr marL="457200" lvl="1" indent="-285750"/>
            <a:r>
              <a:rPr lang="en-US" sz="2000" dirty="0" smtClean="0"/>
              <a:t>The idea of perfection,</a:t>
            </a:r>
          </a:p>
          <a:p>
            <a:pPr marL="630238" lvl="2" indent="-285750"/>
            <a:r>
              <a:rPr lang="en-US" sz="2000" dirty="0" smtClean="0"/>
              <a:t>If  imperfection makes sense then so does perfection. From which he deduces a good god. </a:t>
            </a:r>
          </a:p>
          <a:p>
            <a:pPr marL="630238" lvl="2" indent="-285750"/>
            <a:r>
              <a:rPr lang="en-US" sz="2000" dirty="0" smtClean="0"/>
              <a:t>If god is good then no evil genius. So, math is possible.</a:t>
            </a:r>
          </a:p>
          <a:p>
            <a:pPr marL="630238" lvl="2" indent="-285750"/>
            <a:r>
              <a:rPr lang="en-US" sz="2000" dirty="0" smtClean="0"/>
              <a:t>If math is possible then so are laws of physics.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762000"/>
          </a:xfrm>
        </p:spPr>
        <p:txBody>
          <a:bodyPr/>
          <a:lstStyle/>
          <a:p>
            <a:r>
              <a:rPr lang="en-US" dirty="0" smtClean="0"/>
              <a:t>How to reclaim the world.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529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3276600"/>
          </a:xfrm>
        </p:spPr>
        <p:txBody>
          <a:bodyPr>
            <a:normAutofit/>
          </a:bodyPr>
          <a:lstStyle/>
          <a:p>
            <a:pPr algn="ctr">
              <a:lnSpc>
                <a:spcPct val="200000"/>
              </a:lnSpc>
            </a:pPr>
            <a:r>
              <a:rPr lang="en-US" dirty="0" smtClean="0"/>
              <a:t>So….. What about </a:t>
            </a:r>
            <a:br>
              <a:rPr lang="en-US" dirty="0" smtClean="0"/>
            </a:br>
            <a:r>
              <a:rPr lang="en-US" dirty="0" smtClean="0"/>
              <a:t>“potatoes snore.”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072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The value of certainty.</a:t>
            </a:r>
          </a:p>
          <a:p>
            <a:pPr lvl="1"/>
            <a:r>
              <a:rPr lang="en-US" dirty="0" smtClean="0"/>
              <a:t>Foundationalists suppose that true beliefs held with certainty (indubitable)  together with logical and linguistic analysis offer grounds for other less certain beliefs.</a:t>
            </a:r>
          </a:p>
          <a:p>
            <a:r>
              <a:rPr lang="en-US" dirty="0" smtClean="0"/>
              <a:t>Impediments to certainty.</a:t>
            </a:r>
          </a:p>
          <a:p>
            <a:pPr lvl="1"/>
            <a:r>
              <a:rPr lang="en-US" dirty="0" smtClean="0"/>
              <a:t>What can be doubted will be doubted.</a:t>
            </a:r>
          </a:p>
          <a:p>
            <a:r>
              <a:rPr lang="en-US" dirty="0" smtClean="0"/>
              <a:t>Thought experiments.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Rationalism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“</a:t>
            </a:r>
            <a:r>
              <a:rPr lang="en-US" dirty="0" smtClean="0">
                <a:solidFill>
                  <a:srgbClr val="FF0000"/>
                </a:solidFill>
              </a:rPr>
              <a:t>I think, therefore I am</a:t>
            </a:r>
            <a:r>
              <a:rPr lang="en-US" dirty="0" smtClean="0"/>
              <a:t>” </a:t>
            </a:r>
          </a:p>
          <a:p>
            <a:r>
              <a:rPr lang="en-US" dirty="0" smtClean="0"/>
              <a:t>“Cogito ergo sum” Is held by Descartes to be a clear and distinct idea that is beyond all possible doubt.</a:t>
            </a:r>
          </a:p>
          <a:p>
            <a:r>
              <a:rPr lang="en-US" dirty="0" smtClean="0"/>
              <a:t>But, does the proposition “I exist” really follow simply from “I think”?</a:t>
            </a:r>
          </a:p>
          <a:p>
            <a:r>
              <a:rPr lang="en-US" dirty="0" smtClean="0"/>
              <a:t>Consider the following statement of the same form:  </a:t>
            </a:r>
            <a:r>
              <a:rPr lang="en-US" dirty="0" smtClean="0">
                <a:solidFill>
                  <a:srgbClr val="FF0000"/>
                </a:solidFill>
              </a:rPr>
              <a:t>I think, therefore potatoes snore.</a:t>
            </a:r>
          </a:p>
          <a:p>
            <a:r>
              <a:rPr lang="en-US" dirty="0" smtClean="0"/>
              <a:t>Obviously, “potatoes snore” does not follow from </a:t>
            </a:r>
          </a:p>
          <a:p>
            <a:r>
              <a:rPr lang="en-US" dirty="0" smtClean="0"/>
              <a:t>                      “I think.”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Cogito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81000" y="2438400"/>
            <a:ext cx="8229600" cy="3124200"/>
          </a:xfrm>
        </p:spPr>
        <p:txBody>
          <a:bodyPr/>
          <a:lstStyle/>
          <a:p>
            <a:r>
              <a:rPr lang="en-US" dirty="0" smtClean="0"/>
              <a:t>If Descartes can on the basis of only deductive reason go from I think back to reconstructing the entire world as he knew it, Why didn’t he say I think therefore potatoes snore.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gone wrong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0798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Descartes did not present his arguments in what we would call syllogistic form.</a:t>
            </a:r>
          </a:p>
          <a:p>
            <a:r>
              <a:rPr lang="en-US" dirty="0" smtClean="0"/>
              <a:t>Rather, he wove the argument threads through out his essay.</a:t>
            </a:r>
            <a:endParaRPr lang="en-US" dirty="0"/>
          </a:p>
          <a:p>
            <a:r>
              <a:rPr lang="en-US" dirty="0" smtClean="0"/>
              <a:t>To do justice to Descartes insights, we will have to hunt down the missing elements in his argument.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gone wrong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Commentators find two sorts of arguments:</a:t>
            </a:r>
          </a:p>
          <a:p>
            <a:pPr lvl="1"/>
            <a:r>
              <a:rPr lang="en-US" dirty="0" smtClean="0"/>
              <a:t>Conceivability arguments</a:t>
            </a:r>
          </a:p>
          <a:p>
            <a:pPr lvl="2"/>
            <a:r>
              <a:rPr lang="en-US" dirty="0" smtClean="0"/>
              <a:t>These arguments rely on thought experiments and </a:t>
            </a:r>
          </a:p>
          <a:p>
            <a:pPr lvl="2"/>
            <a:r>
              <a:rPr lang="en-US" dirty="0" smtClean="0"/>
              <a:t>assert that there is a special or model relationship between certain psychological claims (conceiving, imagining, etc.) and certain ontological claims (claims about what may be possible/impossible in fact)</a:t>
            </a:r>
          </a:p>
          <a:p>
            <a:pPr lvl="1"/>
            <a:r>
              <a:rPr lang="en-US" dirty="0" smtClean="0"/>
              <a:t>Divisibility arguments</a:t>
            </a:r>
          </a:p>
          <a:p>
            <a:pPr lvl="2"/>
            <a:r>
              <a:rPr lang="en-US" dirty="0" smtClean="0"/>
              <a:t>These argument are both model and merelogical</a:t>
            </a:r>
          </a:p>
          <a:p>
            <a:pPr lvl="2"/>
            <a:r>
              <a:rPr lang="en-US" dirty="0" smtClean="0"/>
              <a:t>They rely upon our notions of part whole relations and standards of logic.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Conceivability and Divisibility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848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838200"/>
            <a:ext cx="8229600" cy="6019800"/>
          </a:xfrm>
        </p:spPr>
        <p:txBody>
          <a:bodyPr>
            <a:normAutofit fontScale="77500" lnSpcReduction="20000"/>
          </a:bodyPr>
          <a:lstStyle/>
          <a:p>
            <a:pPr marL="585216" lvl="1" indent="0">
              <a:buNone/>
            </a:pPr>
            <a:r>
              <a:rPr lang="en-US" dirty="0" smtClean="0"/>
              <a:t>Assume: 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US" dirty="0" smtClean="0"/>
              <a:t>Everything is identical to itself.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US" dirty="0" smtClean="0"/>
              <a:t>Nothing can both have </a:t>
            </a:r>
            <a:r>
              <a:rPr lang="en-US" sz="2900" dirty="0" smtClean="0"/>
              <a:t>and</a:t>
            </a:r>
            <a:r>
              <a:rPr lang="en-US" dirty="0" smtClean="0"/>
              <a:t> fail to have it’s essential properties.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US" dirty="0" smtClean="0"/>
              <a:t>Each thing cannot fail to have each and every of it’s essential properties.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US" dirty="0" smtClean="0"/>
              <a:t>No mind takes up space – it is un-extended.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US" dirty="0" smtClean="0"/>
              <a:t>Nothing un-extended can be divided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US" dirty="0" smtClean="0"/>
              <a:t>Bodies take up space.</a:t>
            </a:r>
            <a:r>
              <a:rPr lang="en-US" dirty="0"/>
              <a:t> </a:t>
            </a:r>
            <a:endParaRPr lang="en-US" dirty="0" smtClean="0"/>
          </a:p>
          <a:p>
            <a:pPr marL="1042416" lvl="1" indent="-457200">
              <a:buFont typeface="+mj-lt"/>
              <a:buAutoNum type="arabicPeriod"/>
            </a:pPr>
            <a:r>
              <a:rPr lang="en-US" dirty="0" smtClean="0"/>
              <a:t>Bodies </a:t>
            </a:r>
            <a:r>
              <a:rPr lang="en-US" dirty="0"/>
              <a:t>can be </a:t>
            </a:r>
            <a:r>
              <a:rPr lang="en-US" dirty="0" smtClean="0"/>
              <a:t>divided.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US" dirty="0" smtClean="0"/>
              <a:t>Only spacial things can be divided.</a:t>
            </a:r>
          </a:p>
          <a:p>
            <a:pPr marL="1042416" lvl="1" indent="-457200">
              <a:buFont typeface="+mj-lt"/>
              <a:buAutoNum type="arabicPeriod"/>
            </a:pPr>
            <a:r>
              <a:rPr lang="en-US" sz="2900" dirty="0" smtClean="0">
                <a:solidFill>
                  <a:srgbClr val="FF0000"/>
                </a:solidFill>
              </a:rPr>
              <a:t>Indiscernibility: For any pair of things with all the exact same properties they are identical.</a:t>
            </a:r>
            <a:endParaRPr lang="en-US" dirty="0" smtClean="0"/>
          </a:p>
          <a:p>
            <a:r>
              <a:rPr lang="en-US" dirty="0" smtClean="0"/>
              <a:t>9. applies to all property pairs </a:t>
            </a:r>
            <a:r>
              <a:rPr lang="en-US" dirty="0"/>
              <a:t> </a:t>
            </a:r>
            <a:r>
              <a:rPr lang="en-US" dirty="0" smtClean="0"/>
              <a:t>for Minds and bodies  </a:t>
            </a:r>
          </a:p>
          <a:p>
            <a:pPr marL="13716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if the identity of mind = body holds. </a:t>
            </a:r>
          </a:p>
          <a:p>
            <a:r>
              <a:rPr lang="en-US" dirty="0" smtClean="0"/>
              <a:t>To prove the non identity we Suppose,                                      9</a:t>
            </a:r>
            <a:endParaRPr lang="en-US" dirty="0"/>
          </a:p>
          <a:p>
            <a:pPr lvl="1"/>
            <a:r>
              <a:rPr lang="en-US" dirty="0"/>
              <a:t>Whatever is true of bodies is true of </a:t>
            </a:r>
            <a:r>
              <a:rPr lang="en-US" dirty="0" smtClean="0"/>
              <a:t>minds                                          </a:t>
            </a:r>
            <a:endParaRPr lang="en-US" dirty="0"/>
          </a:p>
          <a:p>
            <a:pPr lvl="1"/>
            <a:r>
              <a:rPr lang="en-US" dirty="0"/>
              <a:t>Whatever is true of minds is true of bodies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But,</a:t>
            </a:r>
          </a:p>
          <a:p>
            <a:pPr lvl="1"/>
            <a:r>
              <a:rPr lang="en-US" dirty="0" smtClean="0"/>
              <a:t>Bodies are divisible without loosing essence.                                     6,  7</a:t>
            </a:r>
          </a:p>
          <a:p>
            <a:pPr lvl="1"/>
            <a:r>
              <a:rPr lang="en-US" dirty="0" smtClean="0"/>
              <a:t>Minds are indivisible.                                                                             4,  5</a:t>
            </a:r>
          </a:p>
          <a:p>
            <a:r>
              <a:rPr lang="en-US" dirty="0" smtClean="0"/>
              <a:t>So, 9 fails to obtain.                                                                     2, 3</a:t>
            </a:r>
          </a:p>
          <a:p>
            <a:r>
              <a:rPr lang="en-US" dirty="0" smtClean="0"/>
              <a:t>Therefore: Minds are not bodies. </a:t>
            </a:r>
            <a:endParaRPr lang="en-US" dirty="0"/>
          </a:p>
          <a:p>
            <a:pPr marL="585216" lvl="1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2657"/>
            <a:ext cx="8229600" cy="794657"/>
          </a:xfrm>
        </p:spPr>
        <p:txBody>
          <a:bodyPr/>
          <a:lstStyle/>
          <a:p>
            <a:r>
              <a:rPr lang="en-US" dirty="0" smtClean="0"/>
              <a:t>The Divisibility Argument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998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990600"/>
            <a:ext cx="8229600" cy="6019800"/>
          </a:xfrm>
        </p:spPr>
        <p:txBody>
          <a:bodyPr>
            <a:normAutofit/>
          </a:bodyPr>
          <a:lstStyle/>
          <a:p>
            <a:r>
              <a:rPr lang="en-US" dirty="0"/>
              <a:t>Whatever is conceivable is possible.</a:t>
            </a:r>
          </a:p>
          <a:p>
            <a:r>
              <a:rPr lang="en-US" dirty="0" smtClean="0"/>
              <a:t>It </a:t>
            </a:r>
            <a:r>
              <a:rPr lang="en-US" dirty="0"/>
              <a:t>is conceivable for me to exist without having a body.</a:t>
            </a:r>
          </a:p>
          <a:p>
            <a:r>
              <a:rPr lang="en-US" dirty="0" smtClean="0"/>
              <a:t>Therefore</a:t>
            </a:r>
            <a:r>
              <a:rPr lang="en-US" dirty="0"/>
              <a:t>, it’s possible for me to exist without having a body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If it’s possible for me to exist without having a body, then having a body is not essential to me..</a:t>
            </a:r>
          </a:p>
          <a:p>
            <a:r>
              <a:rPr lang="en-US" dirty="0"/>
              <a:t>Therefore, having a body is not essential to me</a:t>
            </a:r>
            <a:r>
              <a:rPr lang="en-US" dirty="0" smtClean="0"/>
              <a:t>.</a:t>
            </a:r>
          </a:p>
          <a:p>
            <a:pPr marL="137160" indent="0">
              <a:buNone/>
            </a:pPr>
            <a:endParaRPr lang="en-US" dirty="0"/>
          </a:p>
          <a:p>
            <a:r>
              <a:rPr lang="en-US" dirty="0"/>
              <a:t>It’s inconceivable for me to exist without having a mind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Therefore, it’s impossible for me to exist and not have a mind</a:t>
            </a:r>
            <a:r>
              <a:rPr lang="en-US" dirty="0" smtClean="0"/>
              <a:t>.</a:t>
            </a:r>
          </a:p>
          <a:p>
            <a:pPr marL="137160" indent="0">
              <a:buNone/>
            </a:pPr>
            <a:endParaRPr lang="en-US" dirty="0"/>
          </a:p>
          <a:p>
            <a:r>
              <a:rPr lang="en-US" dirty="0"/>
              <a:t>If it’s impossible for me to exist without having a mind, then having a mind is essential to me.</a:t>
            </a:r>
          </a:p>
          <a:p>
            <a:r>
              <a:rPr lang="en-US" dirty="0"/>
              <a:t>Therefore, having a mind is essential to me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Conceivability argument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9025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57200" y="2286000"/>
            <a:ext cx="8229600" cy="3124200"/>
          </a:xfrm>
        </p:spPr>
        <p:txBody>
          <a:bodyPr/>
          <a:lstStyle/>
          <a:p>
            <a:r>
              <a:rPr lang="en-US" dirty="0" smtClean="0"/>
              <a:t>Find quotes in the text for each element of these arguments.</a:t>
            </a:r>
          </a:p>
          <a:p>
            <a:r>
              <a:rPr lang="en-US" dirty="0" smtClean="0"/>
              <a:t>Present as per your model of evaluative essay outline.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Exegesis Task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014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158</TotalTime>
  <Words>855</Words>
  <Application>Microsoft Office PowerPoint</Application>
  <PresentationFormat>On-screen Show (4:3)</PresentationFormat>
  <Paragraphs>83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Mylar</vt:lpstr>
      <vt:lpstr>PowerPoint Presentation</vt:lpstr>
      <vt:lpstr>Rationalism</vt:lpstr>
      <vt:lpstr>The Cogito</vt:lpstr>
      <vt:lpstr>What’s gone wrong</vt:lpstr>
      <vt:lpstr>What’s gone wrong</vt:lpstr>
      <vt:lpstr>Conceivability and Divisibility</vt:lpstr>
      <vt:lpstr>The Divisibility Argument</vt:lpstr>
      <vt:lpstr>Conceivability argument</vt:lpstr>
      <vt:lpstr>Exegesis Task</vt:lpstr>
      <vt:lpstr>Hello ? Is there anybody out there ?</vt:lpstr>
      <vt:lpstr>How to reclaim the world.</vt:lpstr>
      <vt:lpstr>So….. What about  “potatoes snore.”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WmA</dc:creator>
  <cp:lastModifiedBy>WmA</cp:lastModifiedBy>
  <cp:revision>21</cp:revision>
  <dcterms:created xsi:type="dcterms:W3CDTF">2010-02-17T17:50:04Z</dcterms:created>
  <dcterms:modified xsi:type="dcterms:W3CDTF">2011-02-16T02:10:40Z</dcterms:modified>
</cp:coreProperties>
</file>