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3" r:id="rId6"/>
    <p:sldId id="260" r:id="rId7"/>
    <p:sldId id="264" r:id="rId8"/>
    <p:sldId id="261" r:id="rId9"/>
    <p:sldId id="269" r:id="rId10"/>
    <p:sldId id="262"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78" y="-7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DC89CC0-61F0-4D31-92A4-BC801D143ECF}" type="datetimeFigureOut">
              <a:rPr lang="en-US" smtClean="0"/>
              <a:t>1/4/2011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074F590-E8FF-4EA2-9BBA-C1E4950DE56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4"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74F590-E8FF-4EA2-9BBA-C1E4950DE56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74F590-E8FF-4EA2-9BBA-C1E4950DE56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74F590-E8FF-4EA2-9BBA-C1E4950DE563}"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74F590-E8FF-4EA2-9BBA-C1E4950DE563}"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074F590-E8FF-4EA2-9BBA-C1E4950DE563}"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074F590-E8FF-4EA2-9BBA-C1E4950DE56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074F590-E8FF-4EA2-9BBA-C1E4950DE563}"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DC89CC0-61F0-4D31-92A4-BC801D143ECF}" type="datetimeFigureOut">
              <a:rPr lang="en-US" smtClean="0"/>
              <a:t>1/4/2011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074F590-E8FF-4EA2-9BBA-C1E4950DE56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DC89CC0-61F0-4D31-92A4-BC801D143ECF}" type="datetimeFigureOut">
              <a:rPr lang="en-US" smtClean="0"/>
              <a:t>1/4/2011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074F590-E8FF-4EA2-9BBA-C1E4950DE56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3"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C89CC0-61F0-4D31-92A4-BC801D143ECF}" type="datetimeFigureOut">
              <a:rPr lang="en-US" smtClean="0"/>
              <a:t>1/4/2011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074F590-E8FF-4EA2-9BBA-C1E4950DE563}"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1" name="chimes.wav"/>
          </p:stSnd>
        </p:sndAc>
      </p:transition>
    </mc:Choice>
    <mc:Fallback xmlns="">
      <p:transition spd="slow">
        <p:fade/>
        <p:sndAc>
          <p:stSnd>
            <p:snd r:embed="rId4"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audio" Target="../media/audio1.wav"/><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DC89CC0-61F0-4D31-92A4-BC801D143ECF}" type="datetimeFigureOut">
              <a:rPr lang="en-US" smtClean="0"/>
              <a:t>1/4/2011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074F590-E8FF-4EA2-9BBA-C1E4950DE563}"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2000">
        <p14:prism isContent="1"/>
        <p:sndAc>
          <p:stSnd>
            <p:snd r:embed="rId13" name="chimes.wav"/>
          </p:stSnd>
        </p:sndAc>
      </p:transition>
    </mc:Choice>
    <mc:Fallback xmlns="">
      <p:transition spd="slow">
        <p:fade/>
        <p:sndAc>
          <p:stSnd>
            <p:snd r:embed="rId15" name="chimes.wav"/>
          </p:stSnd>
        </p:sndAc>
      </p:transition>
    </mc:Fallback>
  </mc:AlternateConten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smtClean="0"/>
              <a:t>Epistemology</a:t>
            </a:r>
            <a:r>
              <a:rPr lang="en-US" dirty="0" smtClean="0"/>
              <a:t>	</a:t>
            </a:r>
            <a:endParaRPr lang="en-US" dirty="0"/>
          </a:p>
        </p:txBody>
      </p:sp>
      <p:sp>
        <p:nvSpPr>
          <p:cNvPr id="3" name="Subtitle 2"/>
          <p:cNvSpPr>
            <a:spLocks noGrp="1"/>
          </p:cNvSpPr>
          <p:nvPr>
            <p:ph type="subTitle" idx="1"/>
          </p:nvPr>
        </p:nvSpPr>
        <p:spPr/>
        <p:txBody>
          <a:bodyPr/>
          <a:lstStyle/>
          <a:p>
            <a:r>
              <a:rPr lang="en-US" dirty="0" smtClean="0"/>
              <a:t>Theories of Knowledge</a:t>
            </a:r>
          </a:p>
          <a:p>
            <a:endParaRPr lang="en-US" dirty="0"/>
          </a:p>
        </p:txBody>
      </p:sp>
    </p:spTree>
    <p:extLst>
      <p:ext uri="{BB962C8B-B14F-4D97-AF65-F5344CB8AC3E}">
        <p14:creationId xmlns:p14="http://schemas.microsoft.com/office/powerpoint/2010/main" val="3206389939"/>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To </a:t>
            </a:r>
            <a:r>
              <a:rPr lang="en-US" dirty="0"/>
              <a:t>test whether a proposed analysis is correct, </a:t>
            </a:r>
            <a:r>
              <a:rPr lang="en-US" dirty="0" smtClean="0"/>
              <a:t> ask  both </a:t>
            </a:r>
          </a:p>
          <a:p>
            <a:pPr marL="109728" indent="0">
              <a:buNone/>
            </a:pPr>
            <a:endParaRPr lang="en-US" dirty="0" smtClean="0"/>
          </a:p>
          <a:p>
            <a:pPr lvl="1"/>
            <a:r>
              <a:rPr lang="en-US" dirty="0" smtClean="0"/>
              <a:t>(a) Is </a:t>
            </a:r>
            <a:r>
              <a:rPr lang="en-US" i="1" dirty="0"/>
              <a:t>every possible case </a:t>
            </a:r>
            <a:r>
              <a:rPr lang="en-US" dirty="0"/>
              <a:t>in which S knows that p </a:t>
            </a:r>
            <a:r>
              <a:rPr lang="en-US" dirty="0" smtClean="0"/>
              <a:t> </a:t>
            </a:r>
            <a:r>
              <a:rPr lang="en-US" dirty="0"/>
              <a:t>a case in which each of these conditions is met</a:t>
            </a:r>
            <a:r>
              <a:rPr lang="en-US" dirty="0" smtClean="0"/>
              <a:t>. –- Is each and every condition </a:t>
            </a:r>
            <a:r>
              <a:rPr lang="en-US" b="1" dirty="0" smtClean="0">
                <a:solidFill>
                  <a:schemeClr val="accent1">
                    <a:lumMod val="75000"/>
                  </a:schemeClr>
                </a:solidFill>
              </a:rPr>
              <a:t>necessary</a:t>
            </a:r>
            <a:r>
              <a:rPr lang="en-US" dirty="0" smtClean="0"/>
              <a:t>. </a:t>
            </a:r>
          </a:p>
          <a:p>
            <a:pPr marL="109728" indent="0">
              <a:buNone/>
            </a:pPr>
            <a:r>
              <a:rPr lang="en-US" dirty="0"/>
              <a:t>and</a:t>
            </a:r>
          </a:p>
          <a:p>
            <a:pPr lvl="1"/>
            <a:r>
              <a:rPr lang="en-US" dirty="0" smtClean="0"/>
              <a:t>(b) </a:t>
            </a:r>
            <a:r>
              <a:rPr lang="en-US" dirty="0"/>
              <a:t>Is </a:t>
            </a:r>
            <a:r>
              <a:rPr lang="en-US" i="1" dirty="0"/>
              <a:t>every possible case </a:t>
            </a:r>
            <a:r>
              <a:rPr lang="en-US" dirty="0"/>
              <a:t>in which </a:t>
            </a:r>
            <a:r>
              <a:rPr lang="en-US" dirty="0" smtClean="0"/>
              <a:t>all the </a:t>
            </a:r>
            <a:r>
              <a:rPr lang="en-US" dirty="0"/>
              <a:t>conditions </a:t>
            </a:r>
            <a:r>
              <a:rPr lang="en-US" dirty="0" smtClean="0"/>
              <a:t> </a:t>
            </a:r>
            <a:r>
              <a:rPr lang="en-US" dirty="0"/>
              <a:t>are </a:t>
            </a:r>
            <a:r>
              <a:rPr lang="en-US" dirty="0" smtClean="0"/>
              <a:t>met </a:t>
            </a:r>
            <a:r>
              <a:rPr lang="en-US" dirty="0"/>
              <a:t>a case in which S knows that p, -- </a:t>
            </a:r>
            <a:r>
              <a:rPr lang="en-US" dirty="0" smtClean="0"/>
              <a:t>Are </a:t>
            </a:r>
            <a:r>
              <a:rPr lang="en-US" dirty="0"/>
              <a:t>the conditions jointly </a:t>
            </a:r>
            <a:r>
              <a:rPr lang="en-US" b="1" dirty="0">
                <a:solidFill>
                  <a:schemeClr val="accent1">
                    <a:lumMod val="75000"/>
                  </a:schemeClr>
                </a:solidFill>
              </a:rPr>
              <a:t>sufficient</a:t>
            </a:r>
            <a:r>
              <a:rPr lang="en-US" dirty="0"/>
              <a:t>?</a:t>
            </a:r>
          </a:p>
          <a:p>
            <a:endParaRPr lang="en-US" dirty="0" smtClean="0"/>
          </a:p>
          <a:p>
            <a:endParaRPr lang="en-US" dirty="0" smtClean="0"/>
          </a:p>
          <a:p>
            <a:endParaRPr lang="en-US" dirty="0"/>
          </a:p>
          <a:p>
            <a:endParaRPr lang="en-US" dirty="0"/>
          </a:p>
          <a:p>
            <a:endParaRPr lang="en-US" dirty="0"/>
          </a:p>
        </p:txBody>
      </p:sp>
      <p:sp>
        <p:nvSpPr>
          <p:cNvPr id="2" name="Title 1"/>
          <p:cNvSpPr>
            <a:spLocks noGrp="1"/>
          </p:cNvSpPr>
          <p:nvPr>
            <p:ph type="title"/>
          </p:nvPr>
        </p:nvSpPr>
        <p:spPr/>
        <p:txBody>
          <a:bodyPr>
            <a:normAutofit fontScale="90000"/>
          </a:bodyPr>
          <a:lstStyle/>
          <a:p>
            <a:pPr algn="ctr"/>
            <a:r>
              <a:rPr lang="en-US" sz="3600" dirty="0" smtClean="0">
                <a:solidFill>
                  <a:schemeClr val="accent1">
                    <a:lumMod val="75000"/>
                  </a:schemeClr>
                </a:solidFill>
              </a:rPr>
              <a:t>The analysans:  Justified, True, Belief</a:t>
            </a:r>
            <a:endParaRPr lang="en-US" sz="3600" dirty="0">
              <a:solidFill>
                <a:schemeClr val="accent1">
                  <a:lumMod val="75000"/>
                </a:schemeClr>
              </a:solidFill>
            </a:endParaRPr>
          </a:p>
        </p:txBody>
      </p:sp>
    </p:spTree>
    <p:extLst>
      <p:ext uri="{BB962C8B-B14F-4D97-AF65-F5344CB8AC3E}">
        <p14:creationId xmlns:p14="http://schemas.microsoft.com/office/powerpoint/2010/main" val="2979791796"/>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endParaRPr lang="en-US" dirty="0" smtClean="0"/>
          </a:p>
          <a:p>
            <a:r>
              <a:rPr lang="en-US" dirty="0" smtClean="0"/>
              <a:t>While some have argued that the three conditions for knowledge were not all necessary,</a:t>
            </a:r>
          </a:p>
          <a:p>
            <a:pPr marL="109728" indent="0">
              <a:buNone/>
            </a:pPr>
            <a:endParaRPr lang="en-US" dirty="0"/>
          </a:p>
          <a:p>
            <a:r>
              <a:rPr lang="en-US" dirty="0" smtClean="0"/>
              <a:t>For more than 2000 years these three conditions on knowledge, i.e., justified, true, belief, were thought to be jointly sufficient to constitute knowledge.</a:t>
            </a:r>
          </a:p>
          <a:p>
            <a:pPr marL="109728" indent="0">
              <a:buNone/>
            </a:pPr>
            <a:endParaRPr lang="en-US" dirty="0" smtClean="0"/>
          </a:p>
          <a:p>
            <a:r>
              <a:rPr lang="en-US" dirty="0" smtClean="0"/>
              <a:t>In 1963, owing to a journal article by Edmund Gettier,  we found out that the three conditions were  not enough to cover all possible cases.</a:t>
            </a:r>
          </a:p>
          <a:p>
            <a:endParaRPr lang="en-US" dirty="0"/>
          </a:p>
        </p:txBody>
      </p:sp>
      <p:sp>
        <p:nvSpPr>
          <p:cNvPr id="3" name="Title 2"/>
          <p:cNvSpPr>
            <a:spLocks noGrp="1"/>
          </p:cNvSpPr>
          <p:nvPr>
            <p:ph type="title"/>
          </p:nvPr>
        </p:nvSpPr>
        <p:spPr/>
        <p:txBody>
          <a:bodyPr>
            <a:normAutofit/>
          </a:bodyPr>
          <a:lstStyle/>
          <a:p>
            <a:pPr algn="ctr"/>
            <a:r>
              <a:rPr lang="en-US" dirty="0" smtClean="0">
                <a:solidFill>
                  <a:schemeClr val="accent1">
                    <a:lumMod val="75000"/>
                  </a:schemeClr>
                </a:solidFill>
              </a:rPr>
              <a:t>Edmund Gettier</a:t>
            </a:r>
            <a:endParaRPr lang="en-US" dirty="0">
              <a:solidFill>
                <a:schemeClr val="accent1">
                  <a:lumMod val="75000"/>
                </a:schemeClr>
              </a:solidFill>
            </a:endParaRPr>
          </a:p>
        </p:txBody>
      </p:sp>
    </p:spTree>
    <p:extLst>
      <p:ext uri="{BB962C8B-B14F-4D97-AF65-F5344CB8AC3E}">
        <p14:creationId xmlns:p14="http://schemas.microsoft.com/office/powerpoint/2010/main" val="3497058462"/>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It turns out that we can sometimes be in a position to know or fail to know something for reasons unrelated to whether we believe it, we have justifications for our belief, and in fact our belief is borne out by the facts.</a:t>
            </a:r>
          </a:p>
          <a:p>
            <a:endParaRPr lang="en-US" dirty="0"/>
          </a:p>
          <a:p>
            <a:r>
              <a:rPr lang="en-US" dirty="0" smtClean="0"/>
              <a:t>Sometimes  knowledge can be a matter of luck in addition to justified true belief!</a:t>
            </a:r>
            <a:endParaRPr lang="en-US" dirty="0"/>
          </a:p>
        </p:txBody>
      </p:sp>
      <p:sp>
        <p:nvSpPr>
          <p:cNvPr id="3" name="Title 2"/>
          <p:cNvSpPr>
            <a:spLocks noGrp="1"/>
          </p:cNvSpPr>
          <p:nvPr>
            <p:ph type="title"/>
          </p:nvPr>
        </p:nvSpPr>
        <p:spPr/>
        <p:txBody>
          <a:bodyPr/>
          <a:lstStyle/>
          <a:p>
            <a:pPr algn="ctr"/>
            <a:r>
              <a:rPr lang="en-US" dirty="0" smtClean="0">
                <a:solidFill>
                  <a:schemeClr val="accent1">
                    <a:lumMod val="75000"/>
                  </a:schemeClr>
                </a:solidFill>
              </a:rPr>
              <a:t>The </a:t>
            </a:r>
            <a:r>
              <a:rPr lang="en-US" dirty="0">
                <a:solidFill>
                  <a:schemeClr val="accent1">
                    <a:lumMod val="75000"/>
                  </a:schemeClr>
                </a:solidFill>
              </a:rPr>
              <a:t>G</a:t>
            </a:r>
            <a:r>
              <a:rPr lang="en-US" dirty="0" smtClean="0">
                <a:solidFill>
                  <a:schemeClr val="accent1">
                    <a:lumMod val="75000"/>
                  </a:schemeClr>
                </a:solidFill>
              </a:rPr>
              <a:t>ettier Problem: LUCK</a:t>
            </a:r>
            <a:endParaRPr lang="en-US" dirty="0">
              <a:solidFill>
                <a:schemeClr val="accent1">
                  <a:lumMod val="75000"/>
                </a:schemeClr>
              </a:solidFill>
            </a:endParaRPr>
          </a:p>
        </p:txBody>
      </p:sp>
    </p:spTree>
    <p:extLst>
      <p:ext uri="{BB962C8B-B14F-4D97-AF65-F5344CB8AC3E}">
        <p14:creationId xmlns:p14="http://schemas.microsoft.com/office/powerpoint/2010/main" val="3848364858"/>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Example:  Imagine you’re in a field and you evidently see a row of hay bales and claim: “I know that there is a hay bale in the field</a:t>
            </a:r>
            <a:r>
              <a:rPr lang="en-US" dirty="0" smtClean="0"/>
              <a:t>”.</a:t>
            </a:r>
          </a:p>
          <a:p>
            <a:pPr lvl="2"/>
            <a:r>
              <a:rPr lang="en-US" dirty="0" smtClean="0"/>
              <a:t>You have this belief</a:t>
            </a:r>
          </a:p>
          <a:p>
            <a:pPr lvl="2"/>
            <a:r>
              <a:rPr lang="en-US" dirty="0" smtClean="0"/>
              <a:t>You justify the belief on the grounds of your empirical investigation, i.e., you see it.</a:t>
            </a:r>
          </a:p>
          <a:p>
            <a:pPr lvl="2"/>
            <a:r>
              <a:rPr lang="en-US" dirty="0" smtClean="0"/>
              <a:t>In fact, there is a bale of hay in the field.</a:t>
            </a:r>
          </a:p>
          <a:p>
            <a:r>
              <a:rPr lang="en-US" dirty="0" smtClean="0"/>
              <a:t>But</a:t>
            </a:r>
          </a:p>
          <a:p>
            <a:pPr lvl="1"/>
            <a:r>
              <a:rPr lang="en-US" dirty="0" smtClean="0"/>
              <a:t>Turns out you’re just lucky. An artist has put extremely realistic 3D renderings of hay through out the field (It’s extremely good evidence although completely bogus) and behind just one of them (not in your direct field of vision) there is indeed a bale of hay.</a:t>
            </a:r>
          </a:p>
          <a:p>
            <a:endParaRPr lang="en-US" dirty="0"/>
          </a:p>
          <a:p>
            <a:endParaRPr lang="en-US" dirty="0"/>
          </a:p>
        </p:txBody>
      </p:sp>
      <p:sp>
        <p:nvSpPr>
          <p:cNvPr id="3" name="Title 2"/>
          <p:cNvSpPr>
            <a:spLocks noGrp="1"/>
          </p:cNvSpPr>
          <p:nvPr>
            <p:ph type="title"/>
          </p:nvPr>
        </p:nvSpPr>
        <p:spPr/>
        <p:txBody>
          <a:bodyPr/>
          <a:lstStyle/>
          <a:p>
            <a:pPr algn="ctr"/>
            <a:r>
              <a:rPr lang="en-US" dirty="0" smtClean="0">
                <a:solidFill>
                  <a:schemeClr val="accent1">
                    <a:lumMod val="75000"/>
                  </a:schemeClr>
                </a:solidFill>
              </a:rPr>
              <a:t>A Gettier style example.</a:t>
            </a:r>
            <a:endParaRPr lang="en-US" dirty="0">
              <a:solidFill>
                <a:schemeClr val="accent1">
                  <a:lumMod val="75000"/>
                </a:schemeClr>
              </a:solidFill>
            </a:endParaRPr>
          </a:p>
        </p:txBody>
      </p:sp>
    </p:spTree>
    <p:extLst>
      <p:ext uri="{BB962C8B-B14F-4D97-AF65-F5344CB8AC3E}">
        <p14:creationId xmlns:p14="http://schemas.microsoft.com/office/powerpoint/2010/main" val="2855809507"/>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a:t>Reliabilism</a:t>
            </a:r>
            <a:r>
              <a:rPr lang="en-US" dirty="0" smtClean="0"/>
              <a:t>:  what </a:t>
            </a:r>
            <a:r>
              <a:rPr lang="en-US" dirty="0"/>
              <a:t>stands in the way of epistemic luck — what turns a true belief into knowledge — is the reliability of the cognitive process that produced the belief</a:t>
            </a:r>
          </a:p>
          <a:p>
            <a:endParaRPr lang="en-US" dirty="0" smtClean="0"/>
          </a:p>
          <a:p>
            <a:r>
              <a:rPr lang="en-US" dirty="0" smtClean="0"/>
              <a:t>Varieties of Reliabilism</a:t>
            </a:r>
            <a:endParaRPr lang="en-US" dirty="0"/>
          </a:p>
          <a:p>
            <a:pPr lvl="1"/>
            <a:r>
              <a:rPr lang="en-US" dirty="0" smtClean="0"/>
              <a:t>(Internal or External) Justification Reliabilism</a:t>
            </a:r>
          </a:p>
          <a:p>
            <a:pPr lvl="1"/>
            <a:r>
              <a:rPr lang="en-US" dirty="0" smtClean="0"/>
              <a:t>(internal or External) Knowledge Reliabilism</a:t>
            </a:r>
          </a:p>
          <a:p>
            <a:endParaRPr lang="en-US" dirty="0"/>
          </a:p>
        </p:txBody>
      </p:sp>
      <p:sp>
        <p:nvSpPr>
          <p:cNvPr id="3" name="Title 2"/>
          <p:cNvSpPr>
            <a:spLocks noGrp="1"/>
          </p:cNvSpPr>
          <p:nvPr>
            <p:ph type="title"/>
          </p:nvPr>
        </p:nvSpPr>
        <p:spPr/>
        <p:txBody>
          <a:bodyPr/>
          <a:lstStyle/>
          <a:p>
            <a:pPr algn="ctr"/>
            <a:r>
              <a:rPr lang="en-US" b="0" dirty="0" smtClean="0">
                <a:solidFill>
                  <a:schemeClr val="accent1">
                    <a:lumMod val="75000"/>
                  </a:schemeClr>
                </a:solidFill>
              </a:rPr>
              <a:t>Some proposed responses</a:t>
            </a:r>
            <a:endParaRPr lang="en-US" b="0" dirty="0">
              <a:solidFill>
                <a:schemeClr val="accent1">
                  <a:lumMod val="75000"/>
                </a:schemeClr>
              </a:solidFill>
            </a:endParaRPr>
          </a:p>
        </p:txBody>
      </p:sp>
    </p:spTree>
    <p:extLst>
      <p:ext uri="{BB962C8B-B14F-4D97-AF65-F5344CB8AC3E}">
        <p14:creationId xmlns:p14="http://schemas.microsoft.com/office/powerpoint/2010/main" val="1603198648"/>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3600" b="1" dirty="0" smtClean="0">
                <a:solidFill>
                  <a:schemeClr val="accent1">
                    <a:lumMod val="75000"/>
                  </a:schemeClr>
                </a:solidFill>
              </a:rPr>
              <a:t>Knowledge is Justified-True-Belief</a:t>
            </a:r>
          </a:p>
          <a:p>
            <a:endParaRPr lang="en-US" dirty="0" smtClean="0"/>
          </a:p>
          <a:p>
            <a:r>
              <a:rPr lang="en-US" dirty="0" smtClean="0"/>
              <a:t>Person, S, knows a proposition, y, iff:</a:t>
            </a:r>
          </a:p>
          <a:p>
            <a:pPr lvl="1"/>
            <a:r>
              <a:rPr lang="en-US" dirty="0" smtClean="0"/>
              <a:t>Y is true;</a:t>
            </a:r>
          </a:p>
          <a:p>
            <a:pPr lvl="1"/>
            <a:r>
              <a:rPr lang="en-US" dirty="0" smtClean="0"/>
              <a:t>S believes y;</a:t>
            </a:r>
          </a:p>
          <a:p>
            <a:pPr lvl="1"/>
            <a:r>
              <a:rPr lang="en-US" dirty="0" smtClean="0"/>
              <a:t>Y is justified for S.</a:t>
            </a:r>
          </a:p>
          <a:p>
            <a:pPr marL="457200" lvl="1" indent="0">
              <a:buNone/>
            </a:pPr>
            <a:endParaRPr lang="en-US" dirty="0" smtClean="0"/>
          </a:p>
          <a:p>
            <a:pPr marL="457200" lvl="1" indent="0">
              <a:buNone/>
            </a:pPr>
            <a:endParaRPr lang="en-US" dirty="0"/>
          </a:p>
          <a:p>
            <a:pPr marL="457200" lvl="1" indent="0">
              <a:buNone/>
            </a:pPr>
            <a:r>
              <a:rPr lang="en-US" dirty="0" smtClean="0"/>
              <a:t>(Note: Gettier exceptions)</a:t>
            </a:r>
            <a:endParaRPr lang="en-US" dirty="0"/>
          </a:p>
        </p:txBody>
      </p:sp>
      <p:sp>
        <p:nvSpPr>
          <p:cNvPr id="2" name="Title 1"/>
          <p:cNvSpPr>
            <a:spLocks noGrp="1"/>
          </p:cNvSpPr>
          <p:nvPr>
            <p:ph type="title"/>
          </p:nvPr>
        </p:nvSpPr>
        <p:spPr/>
        <p:txBody>
          <a:bodyPr>
            <a:normAutofit fontScale="90000"/>
          </a:bodyPr>
          <a:lstStyle/>
          <a:p>
            <a:pPr algn="ctr"/>
            <a:r>
              <a:rPr lang="en-US" dirty="0" smtClean="0"/>
              <a:t>The Traditional Analysis</a:t>
            </a:r>
            <a:br>
              <a:rPr lang="en-US" dirty="0" smtClean="0"/>
            </a:br>
            <a:r>
              <a:rPr lang="en-US" dirty="0" smtClean="0"/>
              <a:t>due to Plato</a:t>
            </a:r>
            <a:endParaRPr lang="en-US" dirty="0"/>
          </a:p>
        </p:txBody>
      </p:sp>
    </p:spTree>
    <p:extLst>
      <p:ext uri="{BB962C8B-B14F-4D97-AF65-F5344CB8AC3E}">
        <p14:creationId xmlns:p14="http://schemas.microsoft.com/office/powerpoint/2010/main" val="3434543550"/>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lgn="ctr">
              <a:buNone/>
            </a:pPr>
            <a:r>
              <a:rPr lang="en-US" sz="4800" b="1" dirty="0" smtClean="0">
                <a:solidFill>
                  <a:schemeClr val="accent1">
                    <a:lumMod val="75000"/>
                  </a:schemeClr>
                </a:solidFill>
              </a:rPr>
              <a:t>Justified  True  Belief</a:t>
            </a:r>
            <a:endParaRPr lang="en-US" dirty="0" smtClean="0">
              <a:solidFill>
                <a:schemeClr val="accent1">
                  <a:lumMod val="75000"/>
                </a:schemeClr>
              </a:solidFill>
            </a:endParaRPr>
          </a:p>
          <a:p>
            <a:pPr lvl="2">
              <a:lnSpc>
                <a:spcPct val="250000"/>
              </a:lnSpc>
            </a:pPr>
            <a:r>
              <a:rPr lang="en-US" b="1" i="1" dirty="0" smtClean="0"/>
              <a:t>Belief </a:t>
            </a:r>
            <a:r>
              <a:rPr lang="en-US" dirty="0" smtClean="0"/>
              <a:t>                          </a:t>
            </a:r>
            <a:r>
              <a:rPr lang="en-US" sz="1600" dirty="0" smtClean="0"/>
              <a:t>(Protagorean Theory of Appearance) </a:t>
            </a:r>
          </a:p>
          <a:p>
            <a:pPr lvl="2">
              <a:lnSpc>
                <a:spcPct val="250000"/>
              </a:lnSpc>
            </a:pPr>
            <a:r>
              <a:rPr lang="en-US" b="1" i="1" dirty="0" smtClean="0"/>
              <a:t>True Belief                  </a:t>
            </a:r>
            <a:r>
              <a:rPr lang="en-US" sz="1800" dirty="0" smtClean="0"/>
              <a:t>( Demands of Realism )</a:t>
            </a:r>
          </a:p>
          <a:p>
            <a:pPr lvl="2">
              <a:lnSpc>
                <a:spcPct val="250000"/>
              </a:lnSpc>
            </a:pPr>
            <a:r>
              <a:rPr lang="en-US" b="1" i="1" dirty="0" smtClean="0"/>
              <a:t>Justified Belief           </a:t>
            </a:r>
            <a:r>
              <a:rPr lang="en-US" sz="1800" dirty="0" smtClean="0"/>
              <a:t>( Questions of Pragmatism )</a:t>
            </a:r>
          </a:p>
          <a:p>
            <a:pPr lvl="2">
              <a:lnSpc>
                <a:spcPct val="250000"/>
              </a:lnSpc>
            </a:pPr>
            <a:r>
              <a:rPr lang="en-US" sz="1900" dirty="0" smtClean="0"/>
              <a:t>other variations:</a:t>
            </a:r>
          </a:p>
          <a:p>
            <a:pPr lvl="3">
              <a:lnSpc>
                <a:spcPct val="150000"/>
              </a:lnSpc>
            </a:pPr>
            <a:r>
              <a:rPr lang="en-US" sz="1600" dirty="0" smtClean="0"/>
              <a:t>Mere Justification</a:t>
            </a:r>
          </a:p>
          <a:p>
            <a:pPr lvl="3">
              <a:lnSpc>
                <a:spcPct val="150000"/>
              </a:lnSpc>
            </a:pPr>
            <a:r>
              <a:rPr lang="en-US" sz="1600" dirty="0" smtClean="0"/>
              <a:t>Truth Alone</a:t>
            </a:r>
          </a:p>
          <a:p>
            <a:pPr lvl="3">
              <a:lnSpc>
                <a:spcPct val="150000"/>
              </a:lnSpc>
            </a:pPr>
            <a:r>
              <a:rPr lang="en-US" sz="1600" dirty="0" smtClean="0"/>
              <a:t>Justified Truth without belief</a:t>
            </a:r>
            <a:endParaRPr lang="en-US" sz="1600" dirty="0"/>
          </a:p>
        </p:txBody>
      </p:sp>
      <p:sp>
        <p:nvSpPr>
          <p:cNvPr id="2" name="Title 1"/>
          <p:cNvSpPr>
            <a:spLocks noGrp="1"/>
          </p:cNvSpPr>
          <p:nvPr>
            <p:ph type="title"/>
          </p:nvPr>
        </p:nvSpPr>
        <p:spPr/>
        <p:txBody>
          <a:bodyPr>
            <a:normAutofit fontScale="90000"/>
          </a:bodyPr>
          <a:lstStyle/>
          <a:p>
            <a:pPr algn="ctr"/>
            <a:r>
              <a:rPr lang="en-US" dirty="0" smtClean="0"/>
              <a:t>Some Variations on the Theme</a:t>
            </a:r>
            <a:br>
              <a:rPr lang="en-US" dirty="0" smtClean="0"/>
            </a:br>
            <a:r>
              <a:rPr lang="en-US" dirty="0" smtClean="0"/>
              <a:t>of the Theaetetus</a:t>
            </a:r>
            <a:endParaRPr lang="en-US" dirty="0"/>
          </a:p>
        </p:txBody>
      </p:sp>
    </p:spTree>
    <p:extLst>
      <p:ext uri="{BB962C8B-B14F-4D97-AF65-F5344CB8AC3E}">
        <p14:creationId xmlns:p14="http://schemas.microsoft.com/office/powerpoint/2010/main" val="1997249715"/>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48072"/>
          </a:xfrm>
        </p:spPr>
        <p:txBody>
          <a:bodyPr>
            <a:normAutofit lnSpcReduction="10000"/>
          </a:bodyPr>
          <a:lstStyle/>
          <a:p>
            <a:pPr marL="365760" lvl="2" indent="-256032">
              <a:spcBef>
                <a:spcPts val="400"/>
              </a:spcBef>
              <a:buClr>
                <a:schemeClr val="accent1"/>
              </a:buClr>
              <a:buSzPct val="68000"/>
              <a:buFont typeface="Wingdings 3"/>
              <a:buChar char=""/>
            </a:pPr>
            <a:r>
              <a:rPr lang="en-US" sz="2400" b="1" dirty="0" smtClean="0"/>
              <a:t>The individual Man is the measure of all things.</a:t>
            </a:r>
          </a:p>
          <a:p>
            <a:pPr marL="452628" lvl="2" indent="-342900">
              <a:spcBef>
                <a:spcPts val="400"/>
              </a:spcBef>
              <a:buClr>
                <a:schemeClr val="accent1"/>
              </a:buClr>
              <a:buSzPct val="68000"/>
              <a:buFont typeface="+mj-lt"/>
              <a:buAutoNum type="arabicPeriod"/>
            </a:pPr>
            <a:r>
              <a:rPr lang="en-US" sz="1600" dirty="0" smtClean="0"/>
              <a:t>Assuming perception is only of what is and therefore without error </a:t>
            </a:r>
            <a:r>
              <a:rPr lang="en-US" sz="1400" dirty="0" smtClean="0"/>
              <a:t>(</a:t>
            </a:r>
            <a:r>
              <a:rPr lang="en-US" sz="1400" dirty="0"/>
              <a:t>seeming errors are not real error but only  equipment failures</a:t>
            </a:r>
            <a:r>
              <a:rPr lang="en-US" sz="1400" dirty="0" smtClean="0"/>
              <a:t>)</a:t>
            </a:r>
            <a:r>
              <a:rPr lang="en-US" sz="1600" dirty="0" smtClean="0"/>
              <a:t>,</a:t>
            </a:r>
          </a:p>
          <a:p>
            <a:pPr marL="452628" lvl="2" indent="-342900">
              <a:spcBef>
                <a:spcPts val="400"/>
              </a:spcBef>
              <a:buClr>
                <a:schemeClr val="accent1"/>
              </a:buClr>
              <a:buSzPct val="68000"/>
              <a:buFont typeface="+mj-lt"/>
              <a:buAutoNum type="arabicPeriod"/>
            </a:pPr>
            <a:r>
              <a:rPr lang="en-US" sz="1600" dirty="0" smtClean="0"/>
              <a:t>to measure (i.e., to know) is to form a perception based belief &amp;</a:t>
            </a:r>
          </a:p>
          <a:p>
            <a:pPr marL="452628" lvl="2" indent="-342900">
              <a:spcBef>
                <a:spcPts val="400"/>
              </a:spcBef>
              <a:buClr>
                <a:schemeClr val="accent1"/>
              </a:buClr>
              <a:buSzPct val="68000"/>
              <a:buFont typeface="+mj-lt"/>
              <a:buAutoNum type="arabicPeriod"/>
            </a:pPr>
            <a:r>
              <a:rPr lang="en-US" sz="1600" dirty="0" smtClean="0"/>
              <a:t>hold it in memory for recall.</a:t>
            </a:r>
            <a:r>
              <a:rPr lang="en-US" sz="1600" dirty="0"/>
              <a:t/>
            </a:r>
            <a:br>
              <a:rPr lang="en-US" sz="1600" dirty="0"/>
            </a:br>
            <a:endParaRPr lang="en-US" dirty="0"/>
          </a:p>
          <a:p>
            <a:r>
              <a:rPr lang="en-US" sz="1800" b="1" dirty="0" smtClean="0"/>
              <a:t>Measuring in this way suggests that, for the question of knowledge, there may be little or no difference between </a:t>
            </a:r>
          </a:p>
          <a:p>
            <a:pPr lvl="1"/>
            <a:r>
              <a:rPr lang="en-US" sz="1800" dirty="0" smtClean="0"/>
              <a:t>a.) perception created by the encounter between the sense organ and ‘objects’  on one hand  and</a:t>
            </a:r>
          </a:p>
          <a:p>
            <a:pPr lvl="1"/>
            <a:r>
              <a:rPr lang="en-US" sz="1800" dirty="0"/>
              <a:t>b</a:t>
            </a:r>
            <a:r>
              <a:rPr lang="en-US" sz="1800" dirty="0" smtClean="0"/>
              <a:t>.) perception created by remembering, or other such faculties on the other.</a:t>
            </a:r>
          </a:p>
          <a:p>
            <a:pPr marL="393192" lvl="1" indent="0">
              <a:buNone/>
            </a:pPr>
            <a:endParaRPr lang="en-US" sz="1800" dirty="0" smtClean="0"/>
          </a:p>
          <a:p>
            <a:r>
              <a:rPr lang="en-US" sz="1800" b="1" dirty="0" smtClean="0"/>
              <a:t>Faced with the problem of Expertise </a:t>
            </a:r>
            <a:r>
              <a:rPr lang="en-US" sz="1800" b="1" dirty="0"/>
              <a:t>P</a:t>
            </a:r>
            <a:r>
              <a:rPr lang="en-US" sz="1800" b="1" dirty="0" smtClean="0"/>
              <a:t>rotagoreanism  coheres best with relativism or anti-realism and supports an ontology of change or process.</a:t>
            </a:r>
          </a:p>
          <a:p>
            <a:pPr lvl="1"/>
            <a:r>
              <a:rPr lang="en-US" sz="1800" dirty="0" smtClean="0"/>
              <a:t>Instead of insisting on an ideal or objective reality, relative expertise is decided by rhetorical appeals to virtue or beauty.</a:t>
            </a:r>
          </a:p>
          <a:p>
            <a:endParaRPr lang="en-US" sz="2200" dirty="0" smtClean="0"/>
          </a:p>
          <a:p>
            <a:pPr marL="393192" lvl="1" indent="0">
              <a:buNone/>
            </a:pPr>
            <a:endParaRPr lang="en-US" dirty="0"/>
          </a:p>
        </p:txBody>
      </p:sp>
      <p:sp>
        <p:nvSpPr>
          <p:cNvPr id="2" name="Title 1"/>
          <p:cNvSpPr>
            <a:spLocks noGrp="1"/>
          </p:cNvSpPr>
          <p:nvPr>
            <p:ph type="title"/>
          </p:nvPr>
        </p:nvSpPr>
        <p:spPr/>
        <p:txBody>
          <a:bodyPr>
            <a:normAutofit/>
          </a:bodyPr>
          <a:lstStyle/>
          <a:p>
            <a:pPr lvl="2" algn="ctr" rtl="0">
              <a:spcBef>
                <a:spcPct val="0"/>
              </a:spcBef>
            </a:pPr>
            <a:r>
              <a:rPr lang="en-US" sz="2800" b="1" dirty="0" smtClean="0">
                <a:solidFill>
                  <a:schemeClr val="accent1">
                    <a:lumMod val="75000"/>
                  </a:schemeClr>
                </a:solidFill>
              </a:rPr>
              <a:t>The Protagorean Theory of Appearing</a:t>
            </a:r>
            <a:br>
              <a:rPr lang="en-US" sz="2800" b="1" dirty="0" smtClean="0">
                <a:solidFill>
                  <a:schemeClr val="accent1">
                    <a:lumMod val="75000"/>
                  </a:schemeClr>
                </a:solidFill>
              </a:rPr>
            </a:br>
            <a:endParaRPr lang="en-US" sz="2800" b="1" dirty="0">
              <a:solidFill>
                <a:schemeClr val="accent1">
                  <a:lumMod val="75000"/>
                </a:schemeClr>
              </a:solidFill>
            </a:endParaRPr>
          </a:p>
        </p:txBody>
      </p:sp>
    </p:spTree>
    <p:extLst>
      <p:ext uri="{BB962C8B-B14F-4D97-AF65-F5344CB8AC3E}">
        <p14:creationId xmlns:p14="http://schemas.microsoft.com/office/powerpoint/2010/main" val="3942291200"/>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Despite it’s many difficulties the Protagorean Theory of Appearances captures our basic intuition that knowledge has something to do with our need to make sense of the world in terms of the deliverances of the senses.</a:t>
            </a:r>
          </a:p>
          <a:p>
            <a:r>
              <a:rPr lang="en-US" dirty="0" smtClean="0"/>
              <a:t>Further, it serves to introduce us to the challenges of relativism and</a:t>
            </a:r>
          </a:p>
          <a:p>
            <a:r>
              <a:rPr lang="en-US" dirty="0" smtClean="0"/>
              <a:t>Proposes that rhetoric, ethics and aesthetics may be more basic (elements/concepts in judgment, action and wisdom) than knowledge.</a:t>
            </a:r>
            <a:endParaRPr lang="en-US" dirty="0"/>
          </a:p>
        </p:txBody>
      </p:sp>
      <p:sp>
        <p:nvSpPr>
          <p:cNvPr id="3" name="Title 2"/>
          <p:cNvSpPr>
            <a:spLocks noGrp="1"/>
          </p:cNvSpPr>
          <p:nvPr>
            <p:ph type="title"/>
          </p:nvPr>
        </p:nvSpPr>
        <p:spPr/>
        <p:txBody>
          <a:bodyPr>
            <a:normAutofit/>
          </a:bodyPr>
          <a:lstStyle/>
          <a:p>
            <a:pPr algn="ctr"/>
            <a:r>
              <a:rPr lang="en-US" sz="3200" dirty="0" smtClean="0">
                <a:solidFill>
                  <a:schemeClr val="accent1">
                    <a:lumMod val="75000"/>
                  </a:schemeClr>
                </a:solidFill>
              </a:rPr>
              <a:t>Enduring insights of Protagoreanism</a:t>
            </a:r>
            <a:endParaRPr lang="en-US" sz="3200" dirty="0">
              <a:solidFill>
                <a:schemeClr val="accent1">
                  <a:lumMod val="75000"/>
                </a:schemeClr>
              </a:solidFill>
            </a:endParaRPr>
          </a:p>
        </p:txBody>
      </p:sp>
    </p:spTree>
    <p:extLst>
      <p:ext uri="{BB962C8B-B14F-4D97-AF65-F5344CB8AC3E}">
        <p14:creationId xmlns:p14="http://schemas.microsoft.com/office/powerpoint/2010/main" val="186163797"/>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365760" lvl="2" indent="-256032">
              <a:spcBef>
                <a:spcPts val="400"/>
              </a:spcBef>
              <a:buClr>
                <a:schemeClr val="accent1"/>
              </a:buClr>
              <a:buSzPct val="68000"/>
              <a:buFont typeface="Wingdings 3"/>
              <a:buChar char=""/>
            </a:pPr>
            <a:r>
              <a:rPr lang="en-US" sz="1800" dirty="0" smtClean="0"/>
              <a:t>If we are not willing to accept an ontology of Heraclitean  Change nor accept that Rhetoric ought to settle arguments about expertise, how will introducing a concept of  Truth help to define knowledge?</a:t>
            </a:r>
          </a:p>
          <a:p>
            <a:pPr marL="365760" lvl="2" indent="-256032">
              <a:spcBef>
                <a:spcPts val="400"/>
              </a:spcBef>
              <a:buClr>
                <a:schemeClr val="accent1"/>
              </a:buClr>
              <a:buSzPct val="68000"/>
              <a:buFont typeface="Wingdings 3"/>
              <a:buChar char=""/>
            </a:pPr>
            <a:endParaRPr lang="en-US" sz="1800" dirty="0"/>
          </a:p>
          <a:p>
            <a:pPr marL="365760" lvl="2" indent="-256032">
              <a:spcBef>
                <a:spcPts val="400"/>
              </a:spcBef>
              <a:buClr>
                <a:schemeClr val="accent1"/>
              </a:buClr>
              <a:buSzPct val="68000"/>
              <a:buFont typeface="Wingdings 3"/>
              <a:buChar char=""/>
            </a:pPr>
            <a:r>
              <a:rPr lang="en-US" sz="1800" dirty="0" smtClean="0"/>
              <a:t>While the meaning of the term ‘true’ is not settled, we will briefly explore an intuitive notion of correspondence.</a:t>
            </a:r>
          </a:p>
          <a:p>
            <a:pPr marL="365760" lvl="2" indent="-256032">
              <a:spcBef>
                <a:spcPts val="400"/>
              </a:spcBef>
              <a:buClr>
                <a:schemeClr val="accent1"/>
              </a:buClr>
              <a:buSzPct val="68000"/>
              <a:buFont typeface="Wingdings 3"/>
              <a:buChar char=""/>
            </a:pPr>
            <a:endParaRPr lang="en-US" sz="1800" dirty="0"/>
          </a:p>
          <a:p>
            <a:pPr marL="365760" lvl="2" indent="-256032">
              <a:spcBef>
                <a:spcPts val="400"/>
              </a:spcBef>
              <a:buClr>
                <a:schemeClr val="accent1"/>
              </a:buClr>
              <a:buSzPct val="68000"/>
              <a:buFont typeface="Wingdings 3"/>
              <a:buChar char=""/>
            </a:pPr>
            <a:r>
              <a:rPr lang="en-US" sz="1800" dirty="0" smtClean="0"/>
              <a:t>For many of us there is an unreflective confidence that there is an objective world that exists independent of anyone’s beliefs.                    ( </a:t>
            </a:r>
            <a:r>
              <a:rPr lang="en-US" sz="1800" dirty="0"/>
              <a:t>Demands of Realism </a:t>
            </a:r>
            <a:r>
              <a:rPr lang="en-US" sz="1800" dirty="0" smtClean="0"/>
              <a:t>)</a:t>
            </a:r>
          </a:p>
          <a:p>
            <a:pPr marL="365760" lvl="2" indent="-256032">
              <a:spcBef>
                <a:spcPts val="400"/>
              </a:spcBef>
              <a:buClr>
                <a:schemeClr val="accent1"/>
              </a:buClr>
              <a:buSzPct val="68000"/>
              <a:buFont typeface="Wingdings 3"/>
              <a:buChar char=""/>
            </a:pPr>
            <a:endParaRPr lang="en-US" sz="1800" dirty="0"/>
          </a:p>
          <a:p>
            <a:pPr marL="365760" lvl="2" indent="-256032">
              <a:spcBef>
                <a:spcPts val="400"/>
              </a:spcBef>
              <a:buClr>
                <a:schemeClr val="accent1"/>
              </a:buClr>
              <a:buSzPct val="68000"/>
              <a:buFont typeface="Wingdings 3"/>
              <a:buChar char=""/>
            </a:pPr>
            <a:r>
              <a:rPr lang="en-US" sz="1800" dirty="0" smtClean="0"/>
              <a:t>Truth, then, will be that relation which obtains between some x and the world. ( candidates for x may be sentences, propositions, facts, thoughts, expressions, function, etc.) One characterization of this relation is Correspondence.</a:t>
            </a:r>
          </a:p>
          <a:p>
            <a:pPr marL="365760" lvl="2" indent="-256032">
              <a:spcBef>
                <a:spcPts val="400"/>
              </a:spcBef>
              <a:buClr>
                <a:schemeClr val="accent1"/>
              </a:buClr>
              <a:buSzPct val="68000"/>
              <a:buFont typeface="Wingdings 3"/>
              <a:buChar char=""/>
            </a:pPr>
            <a:endParaRPr lang="en-US" sz="1800" dirty="0" smtClean="0"/>
          </a:p>
          <a:p>
            <a:pPr marL="365760" lvl="2" indent="-256032">
              <a:spcBef>
                <a:spcPts val="400"/>
              </a:spcBef>
              <a:buClr>
                <a:schemeClr val="accent1"/>
              </a:buClr>
              <a:buSzPct val="68000"/>
              <a:buFont typeface="Wingdings 3"/>
              <a:buChar char=""/>
            </a:pPr>
            <a:r>
              <a:rPr lang="en-US" sz="1800" dirty="0" smtClean="0"/>
              <a:t>And the relevant belief will be a judgment that correspondence obtains.</a:t>
            </a:r>
            <a:endParaRPr lang="en-US" dirty="0"/>
          </a:p>
        </p:txBody>
      </p:sp>
      <p:sp>
        <p:nvSpPr>
          <p:cNvPr id="2" name="Title 1"/>
          <p:cNvSpPr>
            <a:spLocks noGrp="1"/>
          </p:cNvSpPr>
          <p:nvPr>
            <p:ph type="title"/>
          </p:nvPr>
        </p:nvSpPr>
        <p:spPr>
          <a:xfrm>
            <a:off x="457200" y="76200"/>
            <a:ext cx="8229600" cy="1143000"/>
          </a:xfrm>
        </p:spPr>
        <p:txBody>
          <a:bodyPr/>
          <a:lstStyle/>
          <a:p>
            <a:pPr lvl="2" algn="ctr" rtl="0">
              <a:spcBef>
                <a:spcPct val="0"/>
              </a:spcBef>
            </a:pPr>
            <a:r>
              <a:rPr lang="en-US" sz="4000" b="1" dirty="0" smtClean="0">
                <a:solidFill>
                  <a:schemeClr val="accent1">
                    <a:lumMod val="75000"/>
                  </a:schemeClr>
                </a:solidFill>
              </a:rPr>
              <a:t>True Belief/Judgment </a:t>
            </a:r>
            <a:r>
              <a:rPr lang="en-US" dirty="0" smtClean="0"/>
              <a:t>a</a:t>
            </a:r>
            <a:endParaRPr lang="en-US" dirty="0"/>
          </a:p>
        </p:txBody>
      </p:sp>
    </p:spTree>
    <p:extLst>
      <p:ext uri="{BB962C8B-B14F-4D97-AF65-F5344CB8AC3E}">
        <p14:creationId xmlns:p14="http://schemas.microsoft.com/office/powerpoint/2010/main" val="4049846464"/>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false fails to be true because falsehoods fail to correspond with the world, </a:t>
            </a:r>
          </a:p>
          <a:p>
            <a:pPr lvl="1"/>
            <a:endParaRPr lang="en-US" dirty="0" smtClean="0"/>
          </a:p>
          <a:p>
            <a:pPr lvl="1"/>
            <a:r>
              <a:rPr lang="en-US" dirty="0" smtClean="0"/>
              <a:t>e.g., “The present King of the U.S.A. is bald.” is false because there </a:t>
            </a:r>
            <a:r>
              <a:rPr lang="en-US" sz="2800" b="1" i="1" dirty="0" smtClean="0"/>
              <a:t>is</a:t>
            </a:r>
            <a:r>
              <a:rPr lang="en-US" dirty="0" smtClean="0"/>
              <a:t> no king,</a:t>
            </a:r>
          </a:p>
          <a:p>
            <a:pPr lvl="2"/>
            <a:r>
              <a:rPr lang="en-US" dirty="0" smtClean="0"/>
              <a:t>Not because of anyone's belief,</a:t>
            </a:r>
          </a:p>
          <a:p>
            <a:pPr lvl="2"/>
            <a:r>
              <a:rPr lang="en-US" dirty="0" smtClean="0"/>
              <a:t>Not because of anyone’s ability to convince anyone.</a:t>
            </a:r>
          </a:p>
          <a:p>
            <a:pPr lvl="2"/>
            <a:r>
              <a:rPr lang="en-US" dirty="0" smtClean="0"/>
              <a:t>Not because it’s morally praiseworthy or pretty.</a:t>
            </a:r>
            <a:endParaRPr lang="en-US" dirty="0"/>
          </a:p>
        </p:txBody>
      </p:sp>
      <p:sp>
        <p:nvSpPr>
          <p:cNvPr id="3" name="Title 2"/>
          <p:cNvSpPr>
            <a:spLocks noGrp="1"/>
          </p:cNvSpPr>
          <p:nvPr>
            <p:ph type="title"/>
          </p:nvPr>
        </p:nvSpPr>
        <p:spPr/>
        <p:txBody>
          <a:bodyPr/>
          <a:lstStyle/>
          <a:p>
            <a:pPr algn="ctr"/>
            <a:r>
              <a:rPr lang="en-US" dirty="0" smtClean="0">
                <a:solidFill>
                  <a:schemeClr val="accent1">
                    <a:lumMod val="75000"/>
                  </a:schemeClr>
                </a:solidFill>
              </a:rPr>
              <a:t>True Belief</a:t>
            </a:r>
            <a:endParaRPr lang="en-US" dirty="0">
              <a:solidFill>
                <a:schemeClr val="accent1">
                  <a:lumMod val="75000"/>
                </a:schemeClr>
              </a:solidFill>
            </a:endParaRPr>
          </a:p>
        </p:txBody>
      </p:sp>
    </p:spTree>
    <p:extLst>
      <p:ext uri="{BB962C8B-B14F-4D97-AF65-F5344CB8AC3E}">
        <p14:creationId xmlns:p14="http://schemas.microsoft.com/office/powerpoint/2010/main" val="974956802"/>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365760" lvl="2" indent="-256032">
              <a:spcBef>
                <a:spcPts val="400"/>
              </a:spcBef>
              <a:buClr>
                <a:schemeClr val="accent1"/>
              </a:buClr>
              <a:buSzPct val="68000"/>
              <a:buFont typeface="Wingdings 3"/>
              <a:buChar char=""/>
            </a:pPr>
            <a:endParaRPr lang="en-US" dirty="0" smtClean="0"/>
          </a:p>
          <a:p>
            <a:pPr marL="365760" lvl="2" indent="-256032">
              <a:spcBef>
                <a:spcPts val="400"/>
              </a:spcBef>
              <a:buClr>
                <a:schemeClr val="accent1"/>
              </a:buClr>
              <a:buSzPct val="68000"/>
              <a:buFont typeface="Wingdings 3"/>
              <a:buChar char=""/>
            </a:pPr>
            <a:r>
              <a:rPr lang="en-US" dirty="0" smtClean="0"/>
              <a:t>Supposing we are undecided about realism or reject the very idea of correspondence, we may be attracted to the following:</a:t>
            </a:r>
          </a:p>
          <a:p>
            <a:pPr marL="365760" lvl="2" indent="-256032">
              <a:spcBef>
                <a:spcPts val="400"/>
              </a:spcBef>
              <a:buClr>
                <a:schemeClr val="accent1"/>
              </a:buClr>
              <a:buSzPct val="68000"/>
              <a:buFont typeface="Wingdings 3"/>
              <a:buChar char=""/>
            </a:pPr>
            <a:endParaRPr lang="en-US" sz="1800" dirty="0" smtClean="0"/>
          </a:p>
          <a:p>
            <a:pPr marL="365760" lvl="2" indent="-256032">
              <a:spcBef>
                <a:spcPts val="400"/>
              </a:spcBef>
              <a:buClr>
                <a:schemeClr val="accent1"/>
              </a:buClr>
              <a:buSzPct val="68000"/>
              <a:buFont typeface="Wingdings 3"/>
              <a:buChar char=""/>
            </a:pPr>
            <a:r>
              <a:rPr lang="en-US" sz="1800" dirty="0"/>
              <a:t>The true is the name of whatever proves itself to be good in the way of belief, and good, too, for definite assignable reasons. </a:t>
            </a:r>
            <a:r>
              <a:rPr lang="en-US" sz="1800" dirty="0" smtClean="0"/>
              <a:t>(W. James 1907</a:t>
            </a:r>
            <a:r>
              <a:rPr lang="en-US" sz="1800" dirty="0"/>
              <a:t>: 42) </a:t>
            </a:r>
            <a:endParaRPr lang="en-US" sz="1800" dirty="0" smtClean="0"/>
          </a:p>
          <a:p>
            <a:pPr marL="109728" lvl="2" indent="0">
              <a:spcBef>
                <a:spcPts val="400"/>
              </a:spcBef>
              <a:buClr>
                <a:schemeClr val="accent1"/>
              </a:buClr>
              <a:buSzPct val="68000"/>
              <a:buNone/>
            </a:pPr>
            <a:endParaRPr lang="en-US" sz="1800" dirty="0"/>
          </a:p>
          <a:p>
            <a:pPr marL="365760" lvl="2" indent="-256032">
              <a:spcBef>
                <a:spcPts val="400"/>
              </a:spcBef>
              <a:buClr>
                <a:schemeClr val="accent1"/>
              </a:buClr>
              <a:buSzPct val="68000"/>
              <a:buFont typeface="Wingdings 3"/>
              <a:buChar char=""/>
            </a:pPr>
            <a:r>
              <a:rPr lang="en-US" sz="1800" dirty="0"/>
              <a:t>‘The true’, to put it very briefly, is only the expedient in the way of our thinking, just as ‘the right’ is only the expedient in the way of our behaving. Expedient in almost any fashion; and expedient in the long run and on the whole, of course. (1907: 106)</a:t>
            </a:r>
          </a:p>
          <a:p>
            <a:pPr marL="109728" lvl="2" indent="0">
              <a:spcBef>
                <a:spcPts val="400"/>
              </a:spcBef>
              <a:buClr>
                <a:schemeClr val="accent1"/>
              </a:buClr>
              <a:buSzPct val="68000"/>
              <a:buNone/>
            </a:pPr>
            <a:endParaRPr lang="en-US" sz="1800" dirty="0"/>
          </a:p>
          <a:p>
            <a:pPr marL="365760" lvl="2" indent="-256032">
              <a:spcBef>
                <a:spcPts val="400"/>
              </a:spcBef>
              <a:buClr>
                <a:schemeClr val="accent1"/>
              </a:buClr>
              <a:buSzPct val="68000"/>
              <a:buFont typeface="Wingdings 3"/>
              <a:buChar char=""/>
            </a:pPr>
            <a:endParaRPr lang="en-US" sz="1800" dirty="0"/>
          </a:p>
          <a:p>
            <a:pPr marL="365760" lvl="2" indent="-256032">
              <a:spcBef>
                <a:spcPts val="400"/>
              </a:spcBef>
              <a:buClr>
                <a:schemeClr val="accent1"/>
              </a:buClr>
              <a:buSzPct val="68000"/>
              <a:buFont typeface="Wingdings 3"/>
              <a:buChar char=""/>
            </a:pPr>
            <a:r>
              <a:rPr lang="en-US" sz="1800" dirty="0"/>
              <a:t>A</a:t>
            </a:r>
            <a:r>
              <a:rPr lang="en-US" sz="1800" dirty="0" smtClean="0"/>
              <a:t> Coherence Theory of Knowledge:  Ideas </a:t>
            </a:r>
            <a:r>
              <a:rPr lang="en-US" sz="1800" dirty="0"/>
              <a:t>… </a:t>
            </a:r>
            <a:r>
              <a:rPr lang="en-US" sz="2000" i="1" dirty="0"/>
              <a:t>become</a:t>
            </a:r>
            <a:r>
              <a:rPr lang="en-US" sz="1800" dirty="0"/>
              <a:t> true just in so far as they help us to get into satisfactory relations with other parts of our experience. (1907: 34)</a:t>
            </a:r>
            <a:br>
              <a:rPr lang="en-US" sz="1800" dirty="0"/>
            </a:br>
            <a:endParaRPr lang="en-US" dirty="0"/>
          </a:p>
          <a:p>
            <a:endParaRPr lang="en-US" dirty="0"/>
          </a:p>
        </p:txBody>
      </p:sp>
      <p:sp>
        <p:nvSpPr>
          <p:cNvPr id="2" name="Title 1"/>
          <p:cNvSpPr>
            <a:spLocks noGrp="1"/>
          </p:cNvSpPr>
          <p:nvPr>
            <p:ph type="title"/>
          </p:nvPr>
        </p:nvSpPr>
        <p:spPr/>
        <p:txBody>
          <a:bodyPr>
            <a:normAutofit fontScale="90000"/>
          </a:bodyPr>
          <a:lstStyle/>
          <a:p>
            <a:pPr lvl="2" algn="ctr" rtl="0">
              <a:spcBef>
                <a:spcPct val="0"/>
              </a:spcBef>
            </a:pPr>
            <a:r>
              <a:rPr lang="en-US" sz="3200" b="1" dirty="0" smtClean="0">
                <a:solidFill>
                  <a:schemeClr val="accent1">
                    <a:lumMod val="75000"/>
                  </a:schemeClr>
                </a:solidFill>
              </a:rPr>
              <a:t>Deflationism and Questions of Pragmatism:</a:t>
            </a:r>
            <a:br>
              <a:rPr lang="en-US" sz="3200" b="1" dirty="0" smtClean="0">
                <a:solidFill>
                  <a:schemeClr val="accent1">
                    <a:lumMod val="75000"/>
                  </a:schemeClr>
                </a:solidFill>
              </a:rPr>
            </a:br>
            <a:r>
              <a:rPr lang="en-US" sz="3200" b="1" dirty="0" smtClean="0">
                <a:solidFill>
                  <a:schemeClr val="accent1">
                    <a:lumMod val="75000"/>
                  </a:schemeClr>
                </a:solidFill>
              </a:rPr>
              <a:t>Justified            Belief</a:t>
            </a:r>
            <a:endParaRPr lang="en-US" sz="3200" b="1" dirty="0">
              <a:solidFill>
                <a:schemeClr val="accent1">
                  <a:lumMod val="75000"/>
                </a:schemeClr>
              </a:solidFill>
            </a:endParaRPr>
          </a:p>
        </p:txBody>
      </p:sp>
    </p:spTree>
    <p:extLst>
      <p:ext uri="{BB962C8B-B14F-4D97-AF65-F5344CB8AC3E}">
        <p14:creationId xmlns:p14="http://schemas.microsoft.com/office/powerpoint/2010/main" val="2313078082"/>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895600"/>
            <a:ext cx="8229600" cy="3111691"/>
          </a:xfrm>
        </p:spPr>
        <p:txBody>
          <a:bodyPr/>
          <a:lstStyle/>
          <a:p>
            <a:r>
              <a:rPr lang="en-US" dirty="0" smtClean="0"/>
              <a:t>Justified beliefs seem to depend upon a confidence in a prior knowledge to underwrite new knowledge. </a:t>
            </a:r>
          </a:p>
          <a:p>
            <a:pPr marL="109728" indent="0">
              <a:buNone/>
            </a:pPr>
            <a:endParaRPr lang="en-US" dirty="0" smtClean="0"/>
          </a:p>
          <a:p>
            <a:r>
              <a:rPr lang="en-US" dirty="0" smtClean="0"/>
              <a:t>This begs the question, how do we know the prior knowledge is really knowledge?</a:t>
            </a:r>
            <a:endParaRPr lang="en-US" dirty="0"/>
          </a:p>
        </p:txBody>
      </p:sp>
      <p:sp>
        <p:nvSpPr>
          <p:cNvPr id="3" name="Title 2"/>
          <p:cNvSpPr>
            <a:spLocks noGrp="1"/>
          </p:cNvSpPr>
          <p:nvPr>
            <p:ph type="title"/>
          </p:nvPr>
        </p:nvSpPr>
        <p:spPr>
          <a:xfrm>
            <a:off x="457200" y="274638"/>
            <a:ext cx="8229600" cy="2468562"/>
          </a:xfrm>
        </p:spPr>
        <p:txBody>
          <a:bodyPr>
            <a:normAutofit fontScale="90000"/>
          </a:bodyPr>
          <a:lstStyle/>
          <a:p>
            <a:pPr algn="ctr"/>
            <a:r>
              <a:rPr lang="en-US" dirty="0" smtClean="0">
                <a:solidFill>
                  <a:schemeClr val="accent1">
                    <a:lumMod val="75000"/>
                  </a:schemeClr>
                </a:solidFill>
              </a:rPr>
              <a:t>Justifications are in need of justifications, </a:t>
            </a:r>
            <a:r>
              <a:rPr lang="en-US" sz="3600" dirty="0" smtClean="0">
                <a:solidFill>
                  <a:schemeClr val="accent1">
                    <a:lumMod val="75000"/>
                  </a:schemeClr>
                </a:solidFill>
              </a:rPr>
              <a:t>which are in need of justifications</a:t>
            </a:r>
            <a:r>
              <a:rPr lang="en-US" dirty="0" smtClean="0">
                <a:solidFill>
                  <a:schemeClr val="accent1">
                    <a:lumMod val="75000"/>
                  </a:schemeClr>
                </a:solidFill>
              </a:rPr>
              <a:t>, </a:t>
            </a:r>
            <a:r>
              <a:rPr lang="en-US" sz="3100" dirty="0" smtClean="0">
                <a:solidFill>
                  <a:schemeClr val="accent1">
                    <a:lumMod val="75000"/>
                  </a:schemeClr>
                </a:solidFill>
              </a:rPr>
              <a:t>which are in need of justifications</a:t>
            </a:r>
            <a:r>
              <a:rPr lang="en-US" dirty="0" smtClean="0">
                <a:solidFill>
                  <a:schemeClr val="accent1">
                    <a:lumMod val="75000"/>
                  </a:schemeClr>
                </a:solidFill>
              </a:rPr>
              <a:t>, </a:t>
            </a:r>
            <a:r>
              <a:rPr lang="en-US" sz="2200" dirty="0" smtClean="0">
                <a:solidFill>
                  <a:schemeClr val="accent1">
                    <a:lumMod val="75000"/>
                  </a:schemeClr>
                </a:solidFill>
              </a:rPr>
              <a:t>which are </a:t>
            </a:r>
            <a:r>
              <a:rPr lang="en-US" dirty="0" smtClean="0">
                <a:solidFill>
                  <a:schemeClr val="accent1">
                    <a:lumMod val="75000"/>
                  </a:schemeClr>
                </a:solidFill>
              </a:rPr>
              <a:t>….</a:t>
            </a:r>
            <a:endParaRPr lang="en-US" dirty="0">
              <a:solidFill>
                <a:schemeClr val="accent1">
                  <a:lumMod val="75000"/>
                </a:schemeClr>
              </a:solidFill>
            </a:endParaRPr>
          </a:p>
        </p:txBody>
      </p:sp>
    </p:spTree>
    <p:extLst>
      <p:ext uri="{BB962C8B-B14F-4D97-AF65-F5344CB8AC3E}">
        <p14:creationId xmlns:p14="http://schemas.microsoft.com/office/powerpoint/2010/main" val="562821846"/>
      </p:ext>
    </p:extLst>
  </p:cSld>
  <p:clrMapOvr>
    <a:masterClrMapping/>
  </p:clrMapOvr>
  <mc:AlternateContent xmlns:mc="http://schemas.openxmlformats.org/markup-compatibility/2006" xmlns:p14="http://schemas.microsoft.com/office/powerpoint/2010/main">
    <mc:Choice Requires="p14">
      <p:transition spd="slow" p14:dur="2000">
        <p14:prism isContent="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441</TotalTime>
  <Words>1043</Words>
  <Application>Microsoft Office PowerPoint</Application>
  <PresentationFormat>On-screen Show (4:3)</PresentationFormat>
  <Paragraphs>101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Epistemology </vt:lpstr>
      <vt:lpstr>The Traditional Analysis due to Plato</vt:lpstr>
      <vt:lpstr>Some Variations on the Theme of the Theaetetus</vt:lpstr>
      <vt:lpstr>The Protagorean Theory of Appearing </vt:lpstr>
      <vt:lpstr>Enduring insights of Protagoreanism</vt:lpstr>
      <vt:lpstr>True Belief/Judgment a</vt:lpstr>
      <vt:lpstr>True Belief</vt:lpstr>
      <vt:lpstr>Deflationism and Questions of Pragmatism: Justified            Belief</vt:lpstr>
      <vt:lpstr>Justifications are in need of justifications, which are in need of justifications, which are in need of justifications, which are ….</vt:lpstr>
      <vt:lpstr>The analysans:  Justified, True, Belief</vt:lpstr>
      <vt:lpstr>Edmund Gettier</vt:lpstr>
      <vt:lpstr>The Gettier Problem: LUCK</vt:lpstr>
      <vt:lpstr>A Gettier style example.</vt:lpstr>
      <vt:lpstr>Some proposed responses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WmA</dc:creator>
  <cp:lastModifiedBy>WmA</cp:lastModifiedBy>
  <cp:revision>42</cp:revision>
  <dcterms:created xsi:type="dcterms:W3CDTF">2011-01-04T16:10:03Z</dcterms:created>
  <dcterms:modified xsi:type="dcterms:W3CDTF">2011-01-04T23:35:01Z</dcterms:modified>
</cp:coreProperties>
</file>